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0"/>
  </p:notesMasterIdLst>
  <p:sldIdLst>
    <p:sldId id="256" r:id="rId2"/>
    <p:sldId id="257" r:id="rId3"/>
    <p:sldId id="262" r:id="rId4"/>
    <p:sldId id="258" r:id="rId5"/>
    <p:sldId id="259" r:id="rId6"/>
    <p:sldId id="260" r:id="rId7"/>
    <p:sldId id="261"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80072" autoAdjust="0"/>
  </p:normalViewPr>
  <p:slideViewPr>
    <p:cSldViewPr>
      <p:cViewPr varScale="1">
        <p:scale>
          <a:sx n="59" d="100"/>
          <a:sy n="59" d="100"/>
        </p:scale>
        <p:origin x="1692"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48D060-A38D-4ABA-AB91-735D66987013}" type="datetimeFigureOut">
              <a:rPr lang="en-US" smtClean="0"/>
              <a:t>9/29/2020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BD19DE-236E-447D-8653-7598F36BDBCD}" type="slidenum">
              <a:rPr lang="en-US" smtClean="0"/>
              <a:t>‹#›</a:t>
            </a:fld>
            <a:endParaRPr lang="en-US" dirty="0"/>
          </a:p>
        </p:txBody>
      </p:sp>
    </p:spTree>
    <p:extLst>
      <p:ext uri="{BB962C8B-B14F-4D97-AF65-F5344CB8AC3E}">
        <p14:creationId xmlns:p14="http://schemas.microsoft.com/office/powerpoint/2010/main" val="651883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Zimmerman shot Martin after just suspecting him to be up to</a:t>
            </a:r>
            <a:r>
              <a:rPr lang="en-US" baseline="0" dirty="0" smtClean="0">
                <a:latin typeface="Times New Roman" pitchFamily="18" charset="0"/>
                <a:cs typeface="Times New Roman" pitchFamily="18" charset="0"/>
              </a:rPr>
              <a:t> no good or being on drugs or something. </a:t>
            </a:r>
            <a:r>
              <a:rPr lang="en-US" sz="1200" b="0" i="0" kern="1200" dirty="0" smtClean="0">
                <a:solidFill>
                  <a:schemeClr val="tx1"/>
                </a:solidFill>
                <a:effectLst/>
                <a:latin typeface="Times New Roman" pitchFamily="18" charset="0"/>
                <a:ea typeface="+mn-ea"/>
                <a:cs typeface="Times New Roman" pitchFamily="18" charset="0"/>
              </a:rPr>
              <a:t> It ended with Zimmerman hopelessly shooting Martin to death, just 65 meters from the back door of the townhouse where Martin was staying. Upon</a:t>
            </a:r>
            <a:r>
              <a:rPr lang="en-US" sz="1200" b="0" i="0" kern="1200" baseline="0" dirty="0" smtClean="0">
                <a:solidFill>
                  <a:schemeClr val="tx1"/>
                </a:solidFill>
                <a:effectLst/>
                <a:latin typeface="Times New Roman" pitchFamily="18" charset="0"/>
                <a:ea typeface="+mn-ea"/>
                <a:cs typeface="Times New Roman" pitchFamily="18" charset="0"/>
              </a:rPr>
              <a:t> being arrested, George Zimmerman was released after five hours on claims that he acted in self-defense. </a:t>
            </a:r>
            <a:r>
              <a:rPr lang="en-US" sz="1200" dirty="0" smtClean="0">
                <a:latin typeface="Times New Roman" pitchFamily="18" charset="0"/>
                <a:cs typeface="Times New Roman" pitchFamily="18" charset="0"/>
              </a:rPr>
              <a:t>Trayvon Martin case has been mishandled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3BD19DE-236E-447D-8653-7598F36BDBCD}" type="slidenum">
              <a:rPr lang="en-US" smtClean="0"/>
              <a:t>2</a:t>
            </a:fld>
            <a:endParaRPr lang="en-US" dirty="0"/>
          </a:p>
        </p:txBody>
      </p:sp>
    </p:spTree>
    <p:extLst>
      <p:ext uri="{BB962C8B-B14F-4D97-AF65-F5344CB8AC3E}">
        <p14:creationId xmlns:p14="http://schemas.microsoft.com/office/powerpoint/2010/main" val="2691434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case of Trayvon Martin demonstrated the adverse effects of racism, that is, death. The community is displayed to have racial movement where white people are nicknamed “crackers”. The Sanford police department is also alleged to be protecting Zimmerman, an issue which fails to grand Martin justice. This case demonstrates that the African Americans have no right in America. </a:t>
            </a:r>
            <a:endParaRPr lang="en-US" dirty="0"/>
          </a:p>
        </p:txBody>
      </p:sp>
      <p:sp>
        <p:nvSpPr>
          <p:cNvPr id="4" name="Slide Number Placeholder 3"/>
          <p:cNvSpPr>
            <a:spLocks noGrp="1"/>
          </p:cNvSpPr>
          <p:nvPr>
            <p:ph type="sldNum" sz="quarter" idx="10"/>
          </p:nvPr>
        </p:nvSpPr>
        <p:spPr/>
        <p:txBody>
          <a:bodyPr/>
          <a:lstStyle/>
          <a:p>
            <a:fld id="{83BD19DE-236E-447D-8653-7598F36BDBCD}" type="slidenum">
              <a:rPr lang="en-US" smtClean="0"/>
              <a:t>3</a:t>
            </a:fld>
            <a:endParaRPr lang="en-US" dirty="0"/>
          </a:p>
        </p:txBody>
      </p:sp>
    </p:spTree>
    <p:extLst>
      <p:ext uri="{BB962C8B-B14F-4D97-AF65-F5344CB8AC3E}">
        <p14:creationId xmlns:p14="http://schemas.microsoft.com/office/powerpoint/2010/main" val="718538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As confirmed by Sanford police chief Bill Lee, community-based</a:t>
            </a:r>
            <a:r>
              <a:rPr lang="en-US" sz="1200" b="0" i="0" kern="1200" baseline="0" dirty="0" smtClean="0">
                <a:solidFill>
                  <a:schemeClr val="tx1"/>
                </a:solidFill>
                <a:effectLst/>
                <a:latin typeface="+mn-lt"/>
                <a:ea typeface="+mn-ea"/>
                <a:cs typeface="+mn-cs"/>
              </a:rPr>
              <a:t> policing allows the </a:t>
            </a:r>
            <a:r>
              <a:rPr lang="en-US" sz="1200" b="0" i="0" kern="1200" dirty="0" smtClean="0">
                <a:solidFill>
                  <a:schemeClr val="tx1"/>
                </a:solidFill>
                <a:effectLst/>
                <a:latin typeface="+mn-lt"/>
                <a:ea typeface="+mn-ea"/>
                <a:cs typeface="+mn-cs"/>
              </a:rPr>
              <a:t>neighborhood watch volunteers</a:t>
            </a:r>
            <a:r>
              <a:rPr lang="en-US" sz="1200" b="0" i="0" kern="1200" baseline="0" dirty="0" smtClean="0">
                <a:solidFill>
                  <a:schemeClr val="tx1"/>
                </a:solidFill>
                <a:effectLst/>
                <a:latin typeface="+mn-lt"/>
                <a:ea typeface="+mn-ea"/>
                <a:cs typeface="+mn-cs"/>
              </a:rPr>
              <a:t> to </a:t>
            </a:r>
            <a:r>
              <a:rPr lang="en-US" sz="1200" b="0" i="0" kern="1200" dirty="0" smtClean="0">
                <a:solidFill>
                  <a:schemeClr val="tx1"/>
                </a:solidFill>
                <a:effectLst/>
                <a:latin typeface="+mn-lt"/>
                <a:ea typeface="+mn-ea"/>
                <a:cs typeface="+mn-cs"/>
              </a:rPr>
              <a:t>have a Constitutional right carry a gun but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are not encouraged to do so. Trayvon Martin court case  exemplifies how racial profiling and black male stigma help perpetuate social inequality and injustice for black men. A racism-centered perspective is examined historically and contemporarily as a theoretical approach to understanding the role that race plays in social injustice through racial profiling. Implications for social work research design and practice aimed at increasing the social work knowledge base on racial profiling are discussed. The authors call for attention and advocacy by major social work organizations in the reduction of black male stigma and racial profiling.</a:t>
            </a:r>
            <a:endParaRPr lang="en-US" dirty="0"/>
          </a:p>
        </p:txBody>
      </p:sp>
      <p:sp>
        <p:nvSpPr>
          <p:cNvPr id="4" name="Slide Number Placeholder 3"/>
          <p:cNvSpPr>
            <a:spLocks noGrp="1"/>
          </p:cNvSpPr>
          <p:nvPr>
            <p:ph type="sldNum" sz="quarter" idx="10"/>
          </p:nvPr>
        </p:nvSpPr>
        <p:spPr/>
        <p:txBody>
          <a:bodyPr/>
          <a:lstStyle/>
          <a:p>
            <a:fld id="{83BD19DE-236E-447D-8653-7598F36BDBCD}" type="slidenum">
              <a:rPr lang="en-US" smtClean="0"/>
              <a:t>4</a:t>
            </a:fld>
            <a:endParaRPr lang="en-US" dirty="0"/>
          </a:p>
        </p:txBody>
      </p:sp>
    </p:spTree>
    <p:extLst>
      <p:ext uri="{BB962C8B-B14F-4D97-AF65-F5344CB8AC3E}">
        <p14:creationId xmlns:p14="http://schemas.microsoft.com/office/powerpoint/2010/main" val="1843269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18" charset="0"/>
                <a:ea typeface="+mn-ea"/>
                <a:cs typeface="Times New Roman" pitchFamily="18" charset="0"/>
              </a:rPr>
              <a:t>Technically speaking, the fact that Zimmerman now has been found not guilty under Florida law of the crimes of second-degree murder and manslaughter does not necessarily exonerate him in the world beyond the court. This</a:t>
            </a:r>
            <a:r>
              <a:rPr lang="en-US" sz="1200" b="0" i="0" kern="1200" baseline="0" dirty="0" smtClean="0">
                <a:solidFill>
                  <a:schemeClr val="tx1"/>
                </a:solidFill>
                <a:effectLst/>
                <a:latin typeface="Times New Roman" pitchFamily="18" charset="0"/>
                <a:ea typeface="+mn-ea"/>
                <a:cs typeface="Times New Roman" pitchFamily="18" charset="0"/>
              </a:rPr>
              <a:t> is contrary to the fact that he killed an unarmed young man for mere suspicions which had no prove. Not enough, the court system and the police department lets George Zimmerman claim innocence and injustice face </a:t>
            </a:r>
            <a:r>
              <a:rPr lang="en-US" sz="1200" b="0" i="0" kern="1200" dirty="0" smtClean="0">
                <a:solidFill>
                  <a:schemeClr val="tx1"/>
                </a:solidFill>
                <a:effectLst/>
                <a:latin typeface="Times New Roman" pitchFamily="18" charset="0"/>
                <a:ea typeface="+mn-ea"/>
                <a:cs typeface="Times New Roman" pitchFamily="18" charset="0"/>
              </a:rPr>
              <a:t>Martin’s family due</a:t>
            </a:r>
            <a:r>
              <a:rPr lang="en-US" sz="1200" b="0" i="0" kern="1200" baseline="0" dirty="0" smtClean="0">
                <a:solidFill>
                  <a:schemeClr val="tx1"/>
                </a:solidFill>
                <a:effectLst/>
                <a:latin typeface="Times New Roman" pitchFamily="18" charset="0"/>
                <a:ea typeface="+mn-ea"/>
                <a:cs typeface="Times New Roman" pitchFamily="18" charset="0"/>
              </a:rPr>
              <a:t> to racial differences. The case has thus drawn movements against racial discrimination against the African Americans such as black lives matter.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3BD19DE-236E-447D-8653-7598F36BDBCD}" type="slidenum">
              <a:rPr lang="en-US" smtClean="0"/>
              <a:t>5</a:t>
            </a:fld>
            <a:endParaRPr lang="en-US" dirty="0"/>
          </a:p>
        </p:txBody>
      </p:sp>
    </p:spTree>
    <p:extLst>
      <p:ext uri="{BB962C8B-B14F-4D97-AF65-F5344CB8AC3E}">
        <p14:creationId xmlns:p14="http://schemas.microsoft.com/office/powerpoint/2010/main" val="398796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George Zimmerman suspected Martin for</a:t>
            </a:r>
            <a:r>
              <a:rPr lang="en-US" baseline="0" dirty="0" smtClean="0"/>
              <a:t> having no good intentions or being on drugs because he was just black. Zimmerman violently attacks the young innocent high school student Trayvon Martin to a point of shooting him to death. The law and justice system does not grant justice to Martin’s family but rather sweeps the case under the carpet. The Sanford police department play blame game on who has the responsibility over martin’s case, showing some negligence and irresponsibility in handling cases. Finally, Zimmerman, being a neighborhood watch volunteer did not necessarily have to shoot Martin to death.  </a:t>
            </a:r>
            <a:endParaRPr lang="en-US" dirty="0"/>
          </a:p>
        </p:txBody>
      </p:sp>
      <p:sp>
        <p:nvSpPr>
          <p:cNvPr id="4" name="Slide Number Placeholder 3"/>
          <p:cNvSpPr>
            <a:spLocks noGrp="1"/>
          </p:cNvSpPr>
          <p:nvPr>
            <p:ph type="sldNum" sz="quarter" idx="10"/>
          </p:nvPr>
        </p:nvSpPr>
        <p:spPr/>
        <p:txBody>
          <a:bodyPr/>
          <a:lstStyle/>
          <a:p>
            <a:fld id="{83BD19DE-236E-447D-8653-7598F36BDBCD}" type="slidenum">
              <a:rPr lang="en-US" smtClean="0"/>
              <a:t>6</a:t>
            </a:fld>
            <a:endParaRPr lang="en-US" dirty="0"/>
          </a:p>
        </p:txBody>
      </p:sp>
    </p:spTree>
    <p:extLst>
      <p:ext uri="{BB962C8B-B14F-4D97-AF65-F5344CB8AC3E}">
        <p14:creationId xmlns:p14="http://schemas.microsoft.com/office/powerpoint/2010/main" val="2041333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a:t>
            </a:r>
            <a:r>
              <a:rPr lang="en-US" baseline="0" dirty="0" smtClean="0">
                <a:latin typeface="Times New Roman" pitchFamily="18" charset="0"/>
                <a:cs typeface="Times New Roman" pitchFamily="18" charset="0"/>
              </a:rPr>
              <a:t> overcoming of challenges facing the criminal justice system are basically behind the promotion of fair policy solutions. Since the criminal issues affect the immediate community, it is important to first enforce strategies which promote better safety of all people regardless of their race, religion or ethnic group. The policing practices should enforce fairness up to the investigations, trials and sentencing.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3BD19DE-236E-447D-8653-7598F36BDBCD}" type="slidenum">
              <a:rPr lang="en-US" smtClean="0"/>
              <a:t>7</a:t>
            </a:fld>
            <a:endParaRPr lang="en-US" dirty="0"/>
          </a:p>
        </p:txBody>
      </p:sp>
    </p:spTree>
    <p:extLst>
      <p:ext uri="{BB962C8B-B14F-4D97-AF65-F5344CB8AC3E}">
        <p14:creationId xmlns:p14="http://schemas.microsoft.com/office/powerpoint/2010/main" val="2390355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2937047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2933176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1304913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2836280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1975714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3767677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352720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2160081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1479138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302779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48077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1093606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61132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4158948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6295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C773EAF-FA40-4B6B-8005-2A7D474ABB4F}" type="datetimeFigureOut">
              <a:rPr lang="en-US" smtClean="0"/>
              <a:t>9/29/2020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5DCF96-9AE1-48FD-A9CC-96B2043C3A97}" type="slidenum">
              <a:rPr lang="en-US" smtClean="0"/>
              <a:t>‹#›</a:t>
            </a:fld>
            <a:endParaRPr lang="en-US" dirty="0"/>
          </a:p>
        </p:txBody>
      </p:sp>
    </p:spTree>
    <p:extLst>
      <p:ext uri="{BB962C8B-B14F-4D97-AF65-F5344CB8AC3E}">
        <p14:creationId xmlns:p14="http://schemas.microsoft.com/office/powerpoint/2010/main" val="4288632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773EAF-FA40-4B6B-8005-2A7D474ABB4F}" type="datetimeFigureOut">
              <a:rPr lang="en-US" smtClean="0"/>
              <a:t>9/29/2020</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625DCF96-9AE1-48FD-A9CC-96B2043C3A97}" type="slidenum">
              <a:rPr lang="en-US" smtClean="0"/>
              <a:t>‹#›</a:t>
            </a:fld>
            <a:endParaRPr lang="en-US" dirty="0"/>
          </a:p>
        </p:txBody>
      </p:sp>
    </p:spTree>
    <p:extLst>
      <p:ext uri="{BB962C8B-B14F-4D97-AF65-F5344CB8AC3E}">
        <p14:creationId xmlns:p14="http://schemas.microsoft.com/office/powerpoint/2010/main" val="119571647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4705"/>
            <a:ext cx="7772400" cy="1152127"/>
          </a:xfrm>
        </p:spPr>
        <p:txBody>
          <a:bodyPr>
            <a:noAutofit/>
          </a:bodyPr>
          <a:lstStyle/>
          <a:p>
            <a:r>
              <a:rPr lang="en-US" sz="4800" dirty="0" smtClean="0">
                <a:latin typeface="Times New Roman" pitchFamily="18" charset="0"/>
                <a:cs typeface="Times New Roman" pitchFamily="18" charset="0"/>
              </a:rPr>
              <a:t/>
            </a:r>
            <a:br>
              <a:rPr lang="en-US" sz="4800" dirty="0" smtClean="0">
                <a:latin typeface="Times New Roman" pitchFamily="18" charset="0"/>
                <a:cs typeface="Times New Roman" pitchFamily="18" charset="0"/>
              </a:rPr>
            </a:br>
            <a:r>
              <a:rPr lang="en-US" sz="4800" dirty="0" smtClean="0">
                <a:latin typeface="Times New Roman" pitchFamily="18" charset="0"/>
                <a:cs typeface="Times New Roman" pitchFamily="18" charset="0"/>
              </a:rPr>
              <a:t>Trayvon Martin Case Study </a:t>
            </a:r>
            <a:r>
              <a:rPr lang="en-US" sz="4800" dirty="0">
                <a:latin typeface="Times New Roman" pitchFamily="18" charset="0"/>
                <a:cs typeface="Times New Roman" pitchFamily="18" charset="0"/>
              </a:rPr>
              <a:t/>
            </a:r>
            <a:br>
              <a:rPr lang="en-US" sz="4800" dirty="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
        <p:nvSpPr>
          <p:cNvPr id="3" name="Subtitle 2"/>
          <p:cNvSpPr>
            <a:spLocks noGrp="1"/>
          </p:cNvSpPr>
          <p:nvPr>
            <p:ph type="subTitle" idx="1"/>
          </p:nvPr>
        </p:nvSpPr>
        <p:spPr>
          <a:xfrm>
            <a:off x="755576" y="1988840"/>
            <a:ext cx="7704856" cy="3649960"/>
          </a:xfrm>
        </p:spPr>
        <p:txBody>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Name</a:t>
            </a:r>
          </a:p>
          <a:p>
            <a:r>
              <a:rPr lang="en-US" dirty="0" smtClean="0">
                <a:latin typeface="Times New Roman" pitchFamily="18" charset="0"/>
                <a:cs typeface="Times New Roman" pitchFamily="18" charset="0"/>
              </a:rPr>
              <a:t>Institution Affiliations</a:t>
            </a:r>
          </a:p>
          <a:p>
            <a:r>
              <a:rPr lang="en-US" dirty="0" smtClean="0">
                <a:latin typeface="Times New Roman" pitchFamily="18" charset="0"/>
                <a:cs typeface="Times New Roman" pitchFamily="18" charset="0"/>
              </a:rPr>
              <a:t>Course Title</a:t>
            </a:r>
          </a:p>
          <a:p>
            <a:r>
              <a:rPr lang="en-US" dirty="0" smtClean="0">
                <a:latin typeface="Times New Roman" pitchFamily="18" charset="0"/>
                <a:cs typeface="Times New Roman" pitchFamily="18" charset="0"/>
              </a:rPr>
              <a:t>Date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7268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54162"/>
          </a:xfrm>
        </p:spPr>
        <p:txBody>
          <a:bodyPr>
            <a:noAutofit/>
          </a:bodyPr>
          <a:lstStyle/>
          <a:p>
            <a:r>
              <a:rPr lang="en-US" sz="4800" dirty="0" smtClean="0">
                <a:latin typeface="Times New Roman" pitchFamily="18" charset="0"/>
                <a:cs typeface="Times New Roman" pitchFamily="18" charset="0"/>
              </a:rPr>
              <a:t>Summary </a:t>
            </a:r>
            <a:r>
              <a:rPr lang="en-US" sz="4800" dirty="0">
                <a:latin typeface="Times New Roman" pitchFamily="18" charset="0"/>
                <a:cs typeface="Times New Roman" pitchFamily="18" charset="0"/>
              </a:rPr>
              <a:t>of Trayvon Martin Case</a:t>
            </a:r>
          </a:p>
        </p:txBody>
      </p:sp>
      <p:sp>
        <p:nvSpPr>
          <p:cNvPr id="3" name="Content Placeholder 2"/>
          <p:cNvSpPr>
            <a:spLocks noGrp="1"/>
          </p:cNvSpPr>
          <p:nvPr>
            <p:ph idx="1"/>
          </p:nvPr>
        </p:nvSpPr>
        <p:spPr>
          <a:xfrm>
            <a:off x="457200" y="1916832"/>
            <a:ext cx="8291264" cy="4752528"/>
          </a:xfrm>
        </p:spPr>
        <p:txBody>
          <a:bodyPr>
            <a:noAutofit/>
          </a:bodyPr>
          <a:lstStyle/>
          <a:p>
            <a:r>
              <a:rPr lang="en-US" sz="2400" dirty="0" smtClean="0">
                <a:latin typeface="Times New Roman" pitchFamily="18" charset="0"/>
                <a:cs typeface="Times New Roman" pitchFamily="18" charset="0"/>
              </a:rPr>
              <a:t>Trayvon Martin was an African American high school student who was fatally shot by George Zimmerman on the </a:t>
            </a:r>
            <a:r>
              <a:rPr lang="en-US" sz="2400" dirty="0">
                <a:latin typeface="Times New Roman" pitchFamily="18" charset="0"/>
                <a:cs typeface="Times New Roman" pitchFamily="18" charset="0"/>
              </a:rPr>
              <a:t>night of February 26, 2012, in Sanford, Florida, United </a:t>
            </a:r>
            <a:r>
              <a:rPr lang="en-US" sz="2400" dirty="0" smtClean="0">
                <a:latin typeface="Times New Roman" pitchFamily="18" charset="0"/>
                <a:cs typeface="Times New Roman" pitchFamily="18" charset="0"/>
              </a:rPr>
              <a:t>States. </a:t>
            </a:r>
          </a:p>
          <a:p>
            <a:r>
              <a:rPr lang="en-US" sz="2400" dirty="0" smtClean="0">
                <a:latin typeface="Times New Roman" pitchFamily="18" charset="0"/>
                <a:cs typeface="Times New Roman" pitchFamily="18" charset="0"/>
              </a:rPr>
              <a:t>The 28-year-old man George Zimmerman, a man of mixed races was a watch coordinate for a gated community where unarmed </a:t>
            </a:r>
            <a:r>
              <a:rPr lang="en-US" sz="2400" dirty="0">
                <a:latin typeface="Times New Roman" pitchFamily="18" charset="0"/>
                <a:cs typeface="Times New Roman" pitchFamily="18" charset="0"/>
              </a:rPr>
              <a:t>Martin was visiting his relatives at the time of the </a:t>
            </a:r>
            <a:r>
              <a:rPr lang="en-US" sz="2400" dirty="0" smtClean="0">
                <a:latin typeface="Times New Roman" pitchFamily="18" charset="0"/>
                <a:cs typeface="Times New Roman" pitchFamily="18" charset="0"/>
              </a:rPr>
              <a:t>shooting, (Alvarez and Buckley, 2013). </a:t>
            </a:r>
          </a:p>
          <a:p>
            <a:r>
              <a:rPr lang="en-US" sz="2400" dirty="0">
                <a:latin typeface="Times New Roman" pitchFamily="18" charset="0"/>
                <a:cs typeface="Times New Roman" pitchFamily="18" charset="0"/>
              </a:rPr>
              <a:t>Zimmerman was charged with </a:t>
            </a:r>
            <a:r>
              <a:rPr lang="en-US" sz="2400" dirty="0" smtClean="0">
                <a:latin typeface="Times New Roman" pitchFamily="18" charset="0"/>
                <a:cs typeface="Times New Roman" pitchFamily="18" charset="0"/>
              </a:rPr>
              <a:t>killing of Martin's </a:t>
            </a:r>
            <a:r>
              <a:rPr lang="en-US" sz="2400" dirty="0">
                <a:latin typeface="Times New Roman" pitchFamily="18" charset="0"/>
                <a:cs typeface="Times New Roman" pitchFamily="18" charset="0"/>
              </a:rPr>
              <a:t>death, but </a:t>
            </a:r>
            <a:r>
              <a:rPr lang="en-US" sz="2400" dirty="0" smtClean="0">
                <a:latin typeface="Times New Roman" pitchFamily="18" charset="0"/>
                <a:cs typeface="Times New Roman" pitchFamily="18" charset="0"/>
              </a:rPr>
              <a:t>declared not guilty </a:t>
            </a:r>
            <a:r>
              <a:rPr lang="en-US" sz="2400" dirty="0">
                <a:latin typeface="Times New Roman" pitchFamily="18" charset="0"/>
                <a:cs typeface="Times New Roman" pitchFamily="18" charset="0"/>
              </a:rPr>
              <a:t>at trial after </a:t>
            </a:r>
            <a:r>
              <a:rPr lang="en-US" sz="2400" dirty="0" smtClean="0">
                <a:latin typeface="Times New Roman" pitchFamily="18" charset="0"/>
                <a:cs typeface="Times New Roman" pitchFamily="18" charset="0"/>
              </a:rPr>
              <a:t>appealing </a:t>
            </a:r>
            <a:r>
              <a:rPr lang="en-US" sz="2400" dirty="0">
                <a:latin typeface="Times New Roman" pitchFamily="18" charset="0"/>
                <a:cs typeface="Times New Roman" pitchFamily="18" charset="0"/>
              </a:rPr>
              <a:t>self-defense</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The work performed by Sanford police department was however plagued </a:t>
            </a:r>
            <a:r>
              <a:rPr lang="en-US" sz="2400" dirty="0">
                <a:latin typeface="Times New Roman" pitchFamily="18" charset="0"/>
                <a:cs typeface="Times New Roman" pitchFamily="18" charset="0"/>
              </a:rPr>
              <a:t>by </a:t>
            </a:r>
            <a:r>
              <a:rPr lang="en-US" sz="2400" dirty="0" smtClean="0">
                <a:latin typeface="Times New Roman" pitchFamily="18" charset="0"/>
                <a:cs typeface="Times New Roman" pitchFamily="18" charset="0"/>
              </a:rPr>
              <a:t>falsifications </a:t>
            </a:r>
            <a:r>
              <a:rPr lang="en-US" sz="2400" dirty="0">
                <a:latin typeface="Times New Roman" pitchFamily="18" charset="0"/>
                <a:cs typeface="Times New Roman" pitchFamily="18" charset="0"/>
              </a:rPr>
              <a:t>and </a:t>
            </a:r>
            <a:r>
              <a:rPr lang="en-US" sz="2400" dirty="0" smtClean="0">
                <a:latin typeface="Times New Roman" pitchFamily="18" charset="0"/>
                <a:cs typeface="Times New Roman" pitchFamily="18" charset="0"/>
              </a:rPr>
              <a:t>untruthful </a:t>
            </a:r>
            <a:r>
              <a:rPr lang="en-US" sz="2400" dirty="0">
                <a:latin typeface="Times New Roman" pitchFamily="18" charset="0"/>
                <a:cs typeface="Times New Roman" pitchFamily="18" charset="0"/>
              </a:rPr>
              <a:t>statements </a:t>
            </a:r>
            <a:r>
              <a:rPr lang="en-US" sz="2400" dirty="0" smtClean="0">
                <a:latin typeface="Times New Roman" pitchFamily="18" charset="0"/>
                <a:cs typeface="Times New Roman" pitchFamily="18" charset="0"/>
              </a:rPr>
              <a:t>for self </a:t>
            </a:r>
            <a:r>
              <a:rPr lang="en-US" sz="2400" dirty="0">
                <a:latin typeface="Times New Roman" pitchFamily="18" charset="0"/>
                <a:cs typeface="Times New Roman" pitchFamily="18" charset="0"/>
              </a:rPr>
              <a:t>interests other than </a:t>
            </a:r>
            <a:r>
              <a:rPr lang="en-US" sz="2400" dirty="0" smtClean="0">
                <a:latin typeface="Times New Roman" pitchFamily="18" charset="0"/>
                <a:cs typeface="Times New Roman" pitchFamily="18" charset="0"/>
              </a:rPr>
              <a:t>justice for Trayvon Martin. </a:t>
            </a:r>
          </a:p>
        </p:txBody>
      </p:sp>
    </p:spTree>
    <p:extLst>
      <p:ext uri="{BB962C8B-B14F-4D97-AF65-F5344CB8AC3E}">
        <p14:creationId xmlns:p14="http://schemas.microsoft.com/office/powerpoint/2010/main" val="2168771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40774"/>
          </a:xfrm>
        </p:spPr>
        <p:txBody>
          <a:bodyPr>
            <a:noAutofit/>
          </a:bodyPr>
          <a:lstStyle/>
          <a:p>
            <a:r>
              <a:rPr lang="en-US" dirty="0" smtClean="0"/>
              <a:t>How </a:t>
            </a:r>
            <a:r>
              <a:rPr lang="en-US" dirty="0" smtClean="0">
                <a:latin typeface="Times New Roman" pitchFamily="18" charset="0"/>
                <a:cs typeface="Times New Roman" pitchFamily="18" charset="0"/>
              </a:rPr>
              <a:t>Trayvon Martin’s Case demonstrates the Effects of Racism</a:t>
            </a:r>
            <a:endParaRPr lang="en-US" dirty="0"/>
          </a:p>
        </p:txBody>
      </p:sp>
      <p:sp>
        <p:nvSpPr>
          <p:cNvPr id="3" name="Content Placeholder 2"/>
          <p:cNvSpPr>
            <a:spLocks noGrp="1"/>
          </p:cNvSpPr>
          <p:nvPr>
            <p:ph idx="1"/>
          </p:nvPr>
        </p:nvSpPr>
        <p:spPr>
          <a:xfrm>
            <a:off x="457200" y="2060848"/>
            <a:ext cx="8229600" cy="4065315"/>
          </a:xfrm>
        </p:spPr>
        <p:txBody>
          <a:bodyPr>
            <a:normAutofit/>
          </a:bodyPr>
          <a:lstStyle/>
          <a:p>
            <a:r>
              <a:rPr lang="en-US" dirty="0" smtClean="0">
                <a:latin typeface="Times New Roman" pitchFamily="18" charset="0"/>
                <a:cs typeface="Times New Roman" pitchFamily="18" charset="0"/>
              </a:rPr>
              <a:t>African American parents have developed perceptions that racial profiling is still alive in America, (Thomas and Blackmon, 2015). </a:t>
            </a:r>
          </a:p>
          <a:p>
            <a:r>
              <a:rPr lang="en-US" dirty="0" smtClean="0">
                <a:latin typeface="Times New Roman" pitchFamily="18" charset="0"/>
                <a:cs typeface="Times New Roman" pitchFamily="18" charset="0"/>
              </a:rPr>
              <a:t>The case of Trayon Martin’s murder has caused </a:t>
            </a:r>
            <a:r>
              <a:rPr lang="en-US" dirty="0">
                <a:latin typeface="Times New Roman" pitchFamily="18" charset="0"/>
                <a:cs typeface="Times New Roman" pitchFamily="18" charset="0"/>
              </a:rPr>
              <a:t>a </a:t>
            </a:r>
            <a:r>
              <a:rPr lang="en-US" dirty="0" smtClean="0">
                <a:latin typeface="Times New Roman" pitchFamily="18" charset="0"/>
                <a:cs typeface="Times New Roman" pitchFamily="18" charset="0"/>
              </a:rPr>
              <a:t>extensive civil </a:t>
            </a:r>
            <a:r>
              <a:rPr lang="en-US" dirty="0">
                <a:latin typeface="Times New Roman" pitchFamily="18" charset="0"/>
                <a:cs typeface="Times New Roman" pitchFamily="18" charset="0"/>
              </a:rPr>
              <a:t>rights movement</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Its out of racism that Zimmerman suspected Martin who was even unarmed, to the extend of shooting him to death.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28687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Themes in </a:t>
            </a:r>
            <a:r>
              <a:rPr lang="en-US" dirty="0" smtClean="0">
                <a:latin typeface="Times New Roman" pitchFamily="18" charset="0"/>
                <a:cs typeface="Times New Roman" pitchFamily="18" charset="0"/>
              </a:rPr>
              <a:t>Trayvon Martin’s Case</a:t>
            </a:r>
            <a:endParaRPr lang="en-US" dirty="0"/>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ommunity-based policing</a:t>
            </a:r>
          </a:p>
          <a:p>
            <a:r>
              <a:rPr lang="en-US" dirty="0" smtClean="0">
                <a:latin typeface="Times New Roman" pitchFamily="18" charset="0"/>
                <a:cs typeface="Times New Roman" pitchFamily="18" charset="0"/>
              </a:rPr>
              <a:t>Racial profiling</a:t>
            </a:r>
          </a:p>
          <a:p>
            <a:r>
              <a:rPr lang="en-US" dirty="0" smtClean="0">
                <a:latin typeface="Times New Roman" pitchFamily="18" charset="0"/>
                <a:cs typeface="Times New Roman" pitchFamily="18" charset="0"/>
              </a:rPr>
              <a:t>Black male stigma</a:t>
            </a:r>
          </a:p>
          <a:p>
            <a:r>
              <a:rPr lang="en-US" dirty="0" smtClean="0">
                <a:latin typeface="Times New Roman" pitchFamily="18" charset="0"/>
                <a:cs typeface="Times New Roman" pitchFamily="18" charset="0"/>
              </a:rPr>
              <a:t>Social work practice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67824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54162"/>
          </a:xfrm>
        </p:spPr>
        <p:txBody>
          <a:bodyPr>
            <a:noAutofit/>
          </a:bodyPr>
          <a:lstStyle/>
          <a:p>
            <a:r>
              <a:rPr lang="en-US" sz="4800" dirty="0" smtClean="0">
                <a:latin typeface="Times New Roman" pitchFamily="18" charset="0"/>
                <a:cs typeface="Times New Roman" pitchFamily="18" charset="0"/>
              </a:rPr>
              <a:t>Impacts of the conducts of George Zimmerman</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Death of an innocent high school student Trayvon Martin.</a:t>
            </a:r>
          </a:p>
          <a:p>
            <a:r>
              <a:rPr lang="en-US" dirty="0" smtClean="0">
                <a:latin typeface="Times New Roman" pitchFamily="18" charset="0"/>
                <a:cs typeface="Times New Roman" pitchFamily="18" charset="0"/>
              </a:rPr>
              <a:t>Reduced trust in the Florida’s law and justice system</a:t>
            </a:r>
          </a:p>
          <a:p>
            <a:r>
              <a:rPr lang="en-US" dirty="0" smtClean="0">
                <a:latin typeface="Times New Roman" pitchFamily="18" charset="0"/>
                <a:cs typeface="Times New Roman" pitchFamily="18" charset="0"/>
              </a:rPr>
              <a:t>Lack of trust in the investigation and police department.</a:t>
            </a:r>
          </a:p>
          <a:p>
            <a:r>
              <a:rPr lang="en-US" dirty="0" smtClean="0">
                <a:latin typeface="Times New Roman" pitchFamily="18" charset="0"/>
                <a:cs typeface="Times New Roman" pitchFamily="18" charset="0"/>
              </a:rPr>
              <a:t>The development of movements against racial profiling.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21429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Ethical issues in Trayvon Martin’s Case</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Racism</a:t>
            </a:r>
          </a:p>
          <a:p>
            <a:r>
              <a:rPr lang="en-US" dirty="0" smtClean="0">
                <a:latin typeface="Times New Roman" pitchFamily="18" charset="0"/>
                <a:cs typeface="Times New Roman" pitchFamily="18" charset="0"/>
              </a:rPr>
              <a:t>Violence</a:t>
            </a:r>
          </a:p>
          <a:p>
            <a:r>
              <a:rPr lang="en-US" dirty="0" smtClean="0">
                <a:latin typeface="Times New Roman" pitchFamily="18" charset="0"/>
                <a:cs typeface="Times New Roman" pitchFamily="18" charset="0"/>
              </a:rPr>
              <a:t>Injustice, (Johnson,  </a:t>
            </a:r>
            <a:r>
              <a:rPr lang="en-US" i="1" dirty="0" smtClean="0">
                <a:latin typeface="Times New Roman" pitchFamily="18" charset="0"/>
                <a:cs typeface="Times New Roman" pitchFamily="18" charset="0"/>
              </a:rPr>
              <a:t>et al</a:t>
            </a:r>
            <a:r>
              <a:rPr lang="en-US" dirty="0" smtClean="0">
                <a:latin typeface="Times New Roman" pitchFamily="18" charset="0"/>
                <a:cs typeface="Times New Roman" pitchFamily="18" charset="0"/>
              </a:rPr>
              <a:t>, 2015). </a:t>
            </a:r>
          </a:p>
          <a:p>
            <a:r>
              <a:rPr lang="en-US" dirty="0" smtClean="0">
                <a:latin typeface="Times New Roman" pitchFamily="18" charset="0"/>
                <a:cs typeface="Times New Roman" pitchFamily="18" charset="0"/>
              </a:rPr>
              <a:t>Police negligence </a:t>
            </a:r>
          </a:p>
          <a:p>
            <a:r>
              <a:rPr lang="en-US" dirty="0" smtClean="0">
                <a:latin typeface="Times New Roman" pitchFamily="18" charset="0"/>
                <a:cs typeface="Times New Roman" pitchFamily="18" charset="0"/>
              </a:rPr>
              <a:t>Misuse of firearms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761531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Overcoming challenges within the criminal justice system</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Promoting better community safety strategies</a:t>
            </a:r>
          </a:p>
          <a:p>
            <a:r>
              <a:rPr lang="en-US" dirty="0" smtClean="0">
                <a:latin typeface="Times New Roman" pitchFamily="18" charset="0"/>
                <a:cs typeface="Times New Roman" pitchFamily="18" charset="0"/>
              </a:rPr>
              <a:t>Creating and enforcing fairness in policing practices,(Holt and Pamment, 2011). </a:t>
            </a:r>
          </a:p>
          <a:p>
            <a:r>
              <a:rPr lang="en-US" dirty="0" smtClean="0">
                <a:latin typeface="Times New Roman" pitchFamily="18" charset="0"/>
                <a:cs typeface="Times New Roman" pitchFamily="18" charset="0"/>
              </a:rPr>
              <a:t>Encouraging equitable sentencing</a:t>
            </a:r>
          </a:p>
          <a:p>
            <a:r>
              <a:rPr lang="en-US" dirty="0" smtClean="0">
                <a:latin typeface="Times New Roman" pitchFamily="18" charset="0"/>
                <a:cs typeface="Times New Roman" pitchFamily="18" charset="0"/>
              </a:rPr>
              <a:t>Ensuring decency in conducting investigations</a:t>
            </a:r>
          </a:p>
          <a:p>
            <a:r>
              <a:rPr lang="en-US" dirty="0" smtClean="0">
                <a:latin typeface="Times New Roman" pitchFamily="18" charset="0"/>
                <a:cs typeface="Times New Roman" pitchFamily="18" charset="0"/>
              </a:rPr>
              <a:t>Promoting</a:t>
            </a:r>
            <a:r>
              <a:rPr lang="en-US" dirty="0">
                <a:latin typeface="Times New Roman" pitchFamily="18" charset="0"/>
                <a:cs typeface="Times New Roman" pitchFamily="18" charset="0"/>
              </a:rPr>
              <a:t> Justice in Pre-Trial Services &amp; Practices</a:t>
            </a:r>
          </a:p>
        </p:txBody>
      </p:sp>
    </p:spTree>
    <p:extLst>
      <p:ext uri="{BB962C8B-B14F-4D97-AF65-F5344CB8AC3E}">
        <p14:creationId xmlns:p14="http://schemas.microsoft.com/office/powerpoint/2010/main" val="3804255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Reference </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itchFamily="18" charset="0"/>
                <a:cs typeface="Times New Roman" pitchFamily="18" charset="0"/>
              </a:rPr>
              <a:t>Holt, A., &amp; Pamment, N. (2011). Overcoming the challenges of researching ‘young offenders’: using assisted questionnaires–a research note. </a:t>
            </a:r>
            <a:r>
              <a:rPr lang="en-US" i="1" dirty="0">
                <a:latin typeface="Times New Roman" pitchFamily="18" charset="0"/>
                <a:cs typeface="Times New Roman" pitchFamily="18" charset="0"/>
              </a:rPr>
              <a:t>International Journal of Social Research Methodology</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14</a:t>
            </a:r>
            <a:r>
              <a:rPr lang="en-US" dirty="0">
                <a:latin typeface="Times New Roman" pitchFamily="18" charset="0"/>
                <a:cs typeface="Times New Roman" pitchFamily="18" charset="0"/>
              </a:rPr>
              <a:t>(2), 125-133</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Thomas, A. J., &amp; Blackmon, S. K. M. (2015). The influence of the Trayvon Martin shooting on racial socialization practices of African American parents. </a:t>
            </a:r>
            <a:r>
              <a:rPr lang="en-US" i="1" dirty="0">
                <a:latin typeface="Times New Roman" pitchFamily="18" charset="0"/>
                <a:cs typeface="Times New Roman" pitchFamily="18" charset="0"/>
              </a:rPr>
              <a:t>Journal of Black Psychology</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41</a:t>
            </a:r>
            <a:r>
              <a:rPr lang="en-US" dirty="0">
                <a:latin typeface="Times New Roman" pitchFamily="18" charset="0"/>
                <a:cs typeface="Times New Roman" pitchFamily="18" charset="0"/>
              </a:rPr>
              <a:t>(1), 75-89</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Johnson, D., Warren, P. Y., &amp; Farrell, A. (Eds.). (2015). </a:t>
            </a:r>
            <a:r>
              <a:rPr lang="en-US" i="1" dirty="0">
                <a:latin typeface="Times New Roman" pitchFamily="18" charset="0"/>
                <a:cs typeface="Times New Roman" pitchFamily="18" charset="0"/>
              </a:rPr>
              <a:t>Deadly injustice: Trayvon Martin, race, and the criminal justice system</a:t>
            </a:r>
            <a:r>
              <a:rPr lang="en-US" dirty="0">
                <a:latin typeface="Times New Roman" pitchFamily="18" charset="0"/>
                <a:cs typeface="Times New Roman" pitchFamily="18" charset="0"/>
              </a:rPr>
              <a:t> (Vol. 14). NYU Press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Alvarez, L., &amp; Buckley, C. (2013). Zimmerman is acquitted in Trayvon Martin killing. </a:t>
            </a:r>
            <a:r>
              <a:rPr lang="en-US" i="1" dirty="0">
                <a:latin typeface="Times New Roman" pitchFamily="18" charset="0"/>
                <a:cs typeface="Times New Roman" pitchFamily="18" charset="0"/>
              </a:rPr>
              <a:t>The New York Times</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13</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27563435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152</TotalTime>
  <Words>739</Words>
  <Application>Microsoft Office PowerPoint</Application>
  <PresentationFormat>On-screen Show (4:3)</PresentationFormat>
  <Paragraphs>54</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 Trayvon Martin Case Study  </vt:lpstr>
      <vt:lpstr>Summary of Trayvon Martin Case</vt:lpstr>
      <vt:lpstr>How Trayvon Martin’s Case demonstrates the Effects of Racism</vt:lpstr>
      <vt:lpstr>Themes in Trayvon Martin’s Case</vt:lpstr>
      <vt:lpstr>Impacts of the conducts of George Zimmerman</vt:lpstr>
      <vt:lpstr>Ethical issues in Trayvon Martin’s Case</vt:lpstr>
      <vt:lpstr>Overcoming challenges within the criminal justice system</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Trayvon Martin Case Study</dc:title>
  <dc:creator>Dan</dc:creator>
  <cp:lastModifiedBy>HP</cp:lastModifiedBy>
  <cp:revision>12</cp:revision>
  <dcterms:created xsi:type="dcterms:W3CDTF">2020-09-28T09:13:45Z</dcterms:created>
  <dcterms:modified xsi:type="dcterms:W3CDTF">2020-09-28T22:47:56Z</dcterms:modified>
</cp:coreProperties>
</file>